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МКОУ СОШ № 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ПРАВИЛА</a:t>
            </a:r>
          </a:p>
          <a:p>
            <a:r>
              <a:rPr lang="ru-RU" dirty="0" smtClean="0"/>
              <a:t>ОФОРМЛЕНИЯ</a:t>
            </a:r>
          </a:p>
          <a:p>
            <a:r>
              <a:rPr lang="ru-RU" dirty="0" smtClean="0"/>
              <a:t>ЦИТАТ</a:t>
            </a:r>
          </a:p>
          <a:p>
            <a:r>
              <a:rPr lang="ru-RU" dirty="0" smtClean="0"/>
              <a:t>Обобщение материала для</a:t>
            </a:r>
          </a:p>
          <a:p>
            <a:r>
              <a:rPr lang="ru-RU" smtClean="0"/>
              <a:t>обучающихся </a:t>
            </a:r>
            <a:r>
              <a:rPr lang="ru-RU" dirty="0" smtClean="0"/>
              <a:t>11 </a:t>
            </a:r>
            <a:r>
              <a:rPr lang="ru-RU" dirty="0" err="1" smtClean="0"/>
              <a:t>класса.Карасева</a:t>
            </a:r>
            <a:r>
              <a:rPr lang="ru-RU" dirty="0" smtClean="0"/>
              <a:t> Л.Г.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При включении стихотворной цитаты в авторский текст</a:t>
            </a:r>
          </a:p>
          <a:p>
            <a:pPr>
              <a:buNone/>
            </a:pPr>
            <a:r>
              <a:rPr lang="ru-RU" dirty="0" smtClean="0"/>
              <a:t>знаки препинания ставятся так же, как и при прямой</a:t>
            </a:r>
          </a:p>
          <a:p>
            <a:pPr>
              <a:buNone/>
            </a:pPr>
            <a:r>
              <a:rPr lang="ru-RU" dirty="0" smtClean="0"/>
              <a:t>речи.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Труд поэта сложен, о чём и говорит В. Маяковский:</a:t>
            </a:r>
          </a:p>
          <a:p>
            <a:pPr>
              <a:buNone/>
            </a:pPr>
            <a:r>
              <a:rPr lang="ru-RU" dirty="0" smtClean="0"/>
              <a:t>«Поэзия – та же добыча радия. В грамм добыча, в год</a:t>
            </a:r>
          </a:p>
          <a:p>
            <a:pPr>
              <a:buNone/>
            </a:pPr>
            <a:r>
              <a:rPr lang="ru-RU" dirty="0" smtClean="0"/>
              <a:t>труды».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Выполните следующие задания: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 Найдите соответствия: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1.Расставьте знаки препинания, зачеркните</a:t>
            </a:r>
          </a:p>
          <a:p>
            <a:pPr>
              <a:buNone/>
            </a:pPr>
            <a:r>
              <a:rPr lang="ru-RU" dirty="0" smtClean="0"/>
              <a:t>ненужные буквы, постройте схемы предложений.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1. «Мой дед землю пахал» (Н, </a:t>
            </a:r>
            <a:r>
              <a:rPr lang="ru-RU" dirty="0" err="1" smtClean="0"/>
              <a:t>н</a:t>
            </a:r>
            <a:r>
              <a:rPr lang="ru-RU" dirty="0" smtClean="0"/>
              <a:t>)е без гордости заявляет</a:t>
            </a:r>
          </a:p>
          <a:p>
            <a:pPr>
              <a:buNone/>
            </a:pPr>
            <a:r>
              <a:rPr lang="ru-RU" dirty="0" smtClean="0"/>
              <a:t>Базаров.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2. «Патриот – это тот (У, у)</a:t>
            </a:r>
            <a:r>
              <a:rPr lang="ru-RU" dirty="0" err="1" smtClean="0"/>
              <a:t>тверждал</a:t>
            </a:r>
            <a:r>
              <a:rPr lang="ru-RU" dirty="0" smtClean="0"/>
              <a:t> В. Быков (</a:t>
            </a:r>
            <a:r>
              <a:rPr lang="ru-RU" dirty="0" err="1" smtClean="0"/>
              <a:t>К,к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err="1" smtClean="0"/>
              <a:t>оторый</a:t>
            </a:r>
            <a:r>
              <a:rPr lang="ru-RU" dirty="0" smtClean="0"/>
              <a:t> любит своих, националист – это тот, кто не</a:t>
            </a:r>
          </a:p>
          <a:p>
            <a:pPr>
              <a:buNone/>
            </a:pPr>
            <a:r>
              <a:rPr lang="ru-RU" dirty="0" smtClean="0"/>
              <a:t>любит чужих».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3. В одной из литературоведческих статей отмечается</a:t>
            </a:r>
          </a:p>
          <a:p>
            <a:pPr>
              <a:buNone/>
            </a:pPr>
            <a:r>
              <a:rPr lang="ru-RU" dirty="0" smtClean="0"/>
              <a:t>что «(О, о) Цветаевой Бродским были написаны две</a:t>
            </a:r>
          </a:p>
          <a:p>
            <a:pPr>
              <a:buNone/>
            </a:pPr>
            <a:r>
              <a:rPr lang="ru-RU" dirty="0" smtClean="0"/>
              <a:t>прекрасные статьи».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4. По словам Пушкина «Чацкий совсем не умный</a:t>
            </a:r>
          </a:p>
          <a:p>
            <a:pPr>
              <a:buNone/>
            </a:pPr>
            <a:r>
              <a:rPr lang="ru-RU" dirty="0" smtClean="0"/>
              <a:t>человек».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5. Белинский писал что публика видит «в писателях</a:t>
            </a:r>
          </a:p>
          <a:p>
            <a:pPr>
              <a:buNone/>
            </a:pPr>
            <a:r>
              <a:rPr lang="ru-RU" dirty="0" smtClean="0"/>
              <a:t>своих единственных вождей…»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СПАСИБО ЗА ВНИМАНИЕ.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19256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Что такое ЦИТАТА ? ▪ </a:t>
            </a:r>
            <a:r>
              <a:rPr lang="ru-RU" dirty="0" err="1" smtClean="0"/>
              <a:t>Цита́та</a:t>
            </a:r>
            <a:r>
              <a:rPr lang="ru-RU" dirty="0" smtClean="0"/>
              <a:t> — дословная выдержка из какого-либо текста. ▪ История слова В русском языке слово «цитата» употребляется с 1820-х годов. В словарях слово «цитата» отмечается с 1861 года. ▪ Правовой статус Правовой статус цитаты в Российской Федерации определился достаточно давно. Во вступившей в силу 1 января 2008 года и действующей ныне части 4 ГК РФ правовой статус цитаты определён статьёй 1274. 1. Допускается без согласия автора или иного правообладателя и без выплаты вознаграждения, но с обязательным указанием имени автора, произведение которого используется, и источника заимствования: 1) цитирование в оригинале и в переводе в научных, полемических, критических или информационных целях правомерно обнародованных произведений в объеме, оправданном целью цитирования, включая воспроизведение отрывков из газетных и журнальных статей в форме обзоров печати;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Цитаты заключаются в кавычки. Цитаты, состоящие из нескольких абзацев, выделяются кавычками один раз ( только в начале и в конце текста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Обычно цитаты сопровождаются словами автора (т. е. вводящими цитату словами), которые чаще всего стоят перед цитатой или после неё, реже слова автора разрывают цитату. Если цитата стоит при словах автора и оформлена как самостоятельное предложение(или несколько предложений), знаки препинания ставятся так же, как в предложениях с прямой речью. «Меняются приёмы творчества, но никогда не может умереть или устареть душа, вложенная в создание искусства», - сказал В.Я. Брюсов. «Человек жертвует собою только тогда, - писал Е.Н. Трубецкой, - когда он верит, что есть что-то великое, не умирающее, что его переживет»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Если цитата приводится не полностью, то пропуск текста обозначается многоточием( в начале цитаты, в середине, в конце). Ф.М. Достоевский писал: «… не стоит жить, чтобы только питаться». Если цитата предшествует словам автора, то первое слово цитаты в начале предложения пишется с прописной буквы, даже если в источнике оно начинается со строчной. «… У любви тысячи аспектов, и в каждом из них – свой свет, своя </a:t>
            </a:r>
            <a:r>
              <a:rPr lang="ru-RU" dirty="0" err="1" smtClean="0"/>
              <a:t>печаль,оё</a:t>
            </a:r>
            <a:r>
              <a:rPr lang="ru-RU" dirty="0" smtClean="0"/>
              <a:t> счастье и своё благоухание», - писал К.Г. Паустовский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Если цитата приводится не полностью, то пропуск текста обозначается многоточием( в начале цитаты, в середине, в конце). Ф.М. Достоевский писал: «… не стоит жить, чтобы только питаться». Если цитата предшествует словам автора, то первое слово цитаты в начале предложения пишется с прописной буквы, даже если в источнике оно начинается со строчной. «… У любви тысячи аспектов, и в каждом из них – свой свет, своя </a:t>
            </a:r>
            <a:r>
              <a:rPr lang="ru-RU" dirty="0" err="1" smtClean="0"/>
              <a:t>печаль,оё</a:t>
            </a:r>
            <a:r>
              <a:rPr lang="ru-RU" dirty="0" smtClean="0"/>
              <a:t> счастье и своё благоухание», - писал К.Г. Паустовский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Цитаты могут включаться в текст с помощью</a:t>
            </a:r>
          </a:p>
          <a:p>
            <a:pPr>
              <a:buNone/>
            </a:pPr>
            <a:r>
              <a:rPr lang="ru-RU" dirty="0" smtClean="0"/>
              <a:t>вводных слов и предложений. В этих случаях</a:t>
            </a:r>
          </a:p>
          <a:p>
            <a:pPr>
              <a:buNone/>
            </a:pPr>
            <a:r>
              <a:rPr lang="ru-RU" dirty="0" smtClean="0"/>
              <a:t>они выделяются кавычками и начинаются со</a:t>
            </a:r>
          </a:p>
          <a:p>
            <a:pPr>
              <a:buNone/>
            </a:pPr>
            <a:r>
              <a:rPr lang="ru-RU" dirty="0" smtClean="0"/>
              <a:t>строчной буквы.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Как отмечает Ж.-Ж. Руссо, «всякая злость</a:t>
            </a:r>
          </a:p>
          <a:p>
            <a:pPr>
              <a:buNone/>
            </a:pPr>
            <a:r>
              <a:rPr lang="ru-RU" dirty="0" smtClean="0"/>
              <a:t>происходит от бессилия».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Цитаты могут включаться в текст с помощью</a:t>
            </a:r>
          </a:p>
          <a:p>
            <a:pPr>
              <a:buNone/>
            </a:pPr>
            <a:r>
              <a:rPr lang="ru-RU" dirty="0" smtClean="0"/>
              <a:t>вводных слов и предложений. В этих случаях</a:t>
            </a:r>
          </a:p>
          <a:p>
            <a:pPr>
              <a:buNone/>
            </a:pPr>
            <a:r>
              <a:rPr lang="ru-RU" dirty="0" smtClean="0"/>
              <a:t>они выделяются кавычками и начинаются со</a:t>
            </a:r>
          </a:p>
          <a:p>
            <a:pPr>
              <a:buNone/>
            </a:pPr>
            <a:r>
              <a:rPr lang="ru-RU" dirty="0" smtClean="0"/>
              <a:t>строчной буквы.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Как отмечает Ж.-Ж. Руссо, «всякая злость</a:t>
            </a:r>
          </a:p>
          <a:p>
            <a:pPr>
              <a:buNone/>
            </a:pPr>
            <a:r>
              <a:rPr lang="ru-RU" dirty="0" smtClean="0"/>
              <a:t>происходит от бессилия».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Если цитируется стихотворный текст с точным</a:t>
            </a:r>
          </a:p>
          <a:p>
            <a:pPr>
              <a:buNone/>
            </a:pPr>
            <a:r>
              <a:rPr lang="ru-RU" dirty="0" smtClean="0"/>
              <a:t>соблюдением строк и строф подлинника, то после</a:t>
            </a:r>
          </a:p>
          <a:p>
            <a:pPr>
              <a:buNone/>
            </a:pPr>
            <a:r>
              <a:rPr lang="ru-RU" dirty="0" smtClean="0"/>
              <a:t>слов автора ставится двоеточие, а кавычки не</a:t>
            </a:r>
          </a:p>
          <a:p>
            <a:pPr>
              <a:buNone/>
            </a:pPr>
            <a:r>
              <a:rPr lang="ru-RU" dirty="0" smtClean="0"/>
              <a:t>ставятся.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О способности к самообладанию весьма убедительно</a:t>
            </a:r>
          </a:p>
          <a:p>
            <a:pPr>
              <a:buNone/>
            </a:pPr>
            <a:r>
              <a:rPr lang="ru-RU" dirty="0" smtClean="0"/>
              <a:t>высказался С.А. Есенин: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 грозы, в бури, в житейскую стынь,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При тяжелых утратах и когда тебе грустно,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Казаться улыбчивым и простым –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Самое высшее в мире искусство.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784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МКОУ СОШ № 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Витя-Лариса</dc:creator>
  <cp:lastModifiedBy>admin</cp:lastModifiedBy>
  <cp:revision>4</cp:revision>
  <dcterms:created xsi:type="dcterms:W3CDTF">2023-12-05T03:26:14Z</dcterms:created>
  <dcterms:modified xsi:type="dcterms:W3CDTF">2023-12-07T13:03:59Z</dcterms:modified>
</cp:coreProperties>
</file>